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5" r:id="rId3"/>
    <p:sldId id="308" r:id="rId4"/>
    <p:sldId id="309" r:id="rId5"/>
    <p:sldId id="296" r:id="rId6"/>
    <p:sldId id="283" r:id="rId7"/>
    <p:sldId id="303" r:id="rId8"/>
    <p:sldId id="329" r:id="rId9"/>
    <p:sldId id="325" r:id="rId10"/>
    <p:sldId id="326" r:id="rId11"/>
    <p:sldId id="330" r:id="rId12"/>
    <p:sldId id="331" r:id="rId13"/>
    <p:sldId id="332" r:id="rId14"/>
    <p:sldId id="333" r:id="rId15"/>
    <p:sldId id="335" r:id="rId16"/>
    <p:sldId id="336" r:id="rId17"/>
    <p:sldId id="337" r:id="rId18"/>
    <p:sldId id="314" r:id="rId19"/>
    <p:sldId id="318" r:id="rId20"/>
    <p:sldId id="319" r:id="rId21"/>
    <p:sldId id="338" r:id="rId22"/>
  </p:sldIdLst>
  <p:sldSz cx="9144000" cy="6858000" type="screen4x3"/>
  <p:notesSz cx="6797675" cy="987425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5F7"/>
    <a:srgbClr val="FBE9C9"/>
    <a:srgbClr val="FAE5BE"/>
    <a:srgbClr val="F9B39D"/>
    <a:srgbClr val="F1FEBA"/>
    <a:srgbClr val="C9C9ED"/>
    <a:srgbClr val="BDDDCB"/>
    <a:srgbClr val="D0D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4660"/>
  </p:normalViewPr>
  <p:slideViewPr>
    <p:cSldViewPr>
      <p:cViewPr varScale="1">
        <p:scale>
          <a:sx n="79" d="100"/>
          <a:sy n="79" d="100"/>
        </p:scale>
        <p:origin x="1507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79E61B-26B5-4149-BECB-9D422AECB867}" type="datetimeFigureOut">
              <a:rPr lang="ru-RU"/>
              <a:pPr>
                <a:defRPr/>
              </a:pPr>
              <a:t>04.10.2015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33488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429513-6DD7-4DA2-9DD0-A70E3391E08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539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DDF04-8FC1-4F3D-891E-1B83081A51C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1405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C109F-12C9-457A-9002-BE42683C9D5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23072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42029-A6C7-4E74-B627-252C26C4D2A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77781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22D61-AF87-4875-A123-AAAEC51EBE7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45967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48781-5E0E-49D5-B98B-2A1C2DA7311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65987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7199E-06F5-4CD5-B069-AF05C4A1B4B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01658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0B5AA-7488-472C-97CD-C724F35F39D7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90411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8BF9E-ADEF-482E-AB29-5AA20A9217A9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520772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3BE25-A658-4F73-852C-4A5B83AEB36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868797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F5240-5356-48C9-A823-1DDC9E5AF18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9374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4D41B-55C0-491E-9474-31AADAA71F2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8929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BC40735-56C8-44CF-959A-7D111FAAA24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dokagene.ru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412875"/>
            <a:ext cx="8713663" cy="1103313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Селекционно</a:t>
            </a:r>
            <a:r>
              <a:rPr lang="ru-RU" alt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генетический центр: Новые технологии селекции, контроля качества семенного и столового картофеля</a:t>
            </a:r>
            <a:r>
              <a:rPr lang="ru-RU" altLang="ru-RU" sz="25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75" name="Line 6"/>
          <p:cNvSpPr>
            <a:spLocks noChangeShapeType="1"/>
          </p:cNvSpPr>
          <p:nvPr/>
        </p:nvSpPr>
        <p:spPr bwMode="auto">
          <a:xfrm>
            <a:off x="250825" y="1196975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auto">
          <a:xfrm>
            <a:off x="250825" y="6021388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755650" y="6092825"/>
            <a:ext cx="7777163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ru-RU" alt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Дмитровский район, с. Рогачево, ул. Московская, стр.58</a:t>
            </a:r>
          </a:p>
          <a:p>
            <a:pPr algn="ctr" eaLnBrk="1" hangingPunct="1">
              <a:buFontTx/>
              <a:buNone/>
              <a:defRPr/>
            </a:pPr>
            <a:r>
              <a:rPr lang="en-US" alt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www.dokagene.ru</a:t>
            </a:r>
            <a:r>
              <a:rPr lang="en-US" alt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www.foodpark.ru, </a:t>
            </a:r>
            <a:r>
              <a:rPr lang="ru-RU" alt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www.phytoengineering.ru, </a:t>
            </a:r>
            <a:r>
              <a:rPr lang="en-US" alt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www.microbiofarm.ru</a:t>
            </a:r>
            <a:r>
              <a:rPr lang="ru-RU" alt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 eaLnBrk="1" hangingPunct="1">
              <a:buFontTx/>
              <a:buNone/>
              <a:defRPr/>
            </a:pPr>
            <a:r>
              <a:rPr lang="ru-RU" altLang="ru-RU" sz="1200" b="1" dirty="0" smtClean="0"/>
              <a:t>  </a:t>
            </a:r>
            <a:br>
              <a:rPr lang="ru-RU" altLang="ru-RU" sz="1200" b="1" dirty="0" smtClean="0"/>
            </a:br>
            <a:endParaRPr lang="ru-RU" altLang="ru-RU" sz="1200" b="1" dirty="0" smtClean="0"/>
          </a:p>
          <a:p>
            <a:pPr eaLnBrk="1" hangingPunct="1">
              <a:buFontTx/>
              <a:buNone/>
              <a:defRPr/>
            </a:pPr>
            <a:endParaRPr lang="ru-RU" altLang="ru-RU" sz="1200" b="1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2088"/>
            <a:ext cx="91440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76672"/>
            <a:ext cx="2664296" cy="6768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88640"/>
            <a:ext cx="2376959" cy="7984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250" y="3347700"/>
            <a:ext cx="864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Скрининг ДНК селекционных образцов картофеля с помощью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RYSC3 -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маркера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7544" y="3813019"/>
            <a:ext cx="8086087" cy="1128149"/>
            <a:chOff x="942867" y="4431161"/>
            <a:chExt cx="8870834" cy="1504199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2081891" y="4431161"/>
              <a:ext cx="7731810" cy="1504199"/>
              <a:chOff x="412455" y="4418555"/>
              <a:chExt cx="7416641" cy="1206884"/>
            </a:xfrm>
          </p:grpSpPr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V="1">
                <a:off x="412455" y="4633487"/>
                <a:ext cx="7416641" cy="991952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412455" y="4418555"/>
                <a:ext cx="7416641" cy="246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900" b="1" dirty="0"/>
                  <a:t>    </a:t>
                </a:r>
                <a:r>
                  <a:rPr lang="ru-RU" sz="900" b="1" dirty="0">
                    <a:solidFill>
                      <a:srgbClr val="FF0000"/>
                    </a:solidFill>
                  </a:rPr>
                  <a:t>1         2        3          4        5            6        7         8       </a:t>
                </a:r>
                <a:r>
                  <a:rPr lang="ru-RU" sz="900" b="1" dirty="0">
                    <a:solidFill>
                      <a:srgbClr val="00B0F0"/>
                    </a:solidFill>
                  </a:rPr>
                  <a:t> </a:t>
                </a:r>
                <a:r>
                  <a:rPr lang="ru-RU" sz="900" b="1" dirty="0">
                    <a:solidFill>
                      <a:srgbClr val="0070C0"/>
                    </a:solidFill>
                  </a:rPr>
                  <a:t>9</a:t>
                </a:r>
                <a:r>
                  <a:rPr lang="ru-RU" sz="900" b="1" dirty="0">
                    <a:solidFill>
                      <a:srgbClr val="00B0F0"/>
                    </a:solidFill>
                  </a:rPr>
                  <a:t>        </a:t>
                </a:r>
                <a:r>
                  <a:rPr lang="ru-RU" sz="900" b="1" dirty="0">
                    <a:solidFill>
                      <a:srgbClr val="FF0000"/>
                    </a:solidFill>
                  </a:rPr>
                  <a:t>10     </a:t>
                </a:r>
                <a:r>
                  <a:rPr lang="ru-RU" sz="900" b="1" dirty="0">
                    <a:solidFill>
                      <a:srgbClr val="0070C0"/>
                    </a:solidFill>
                  </a:rPr>
                  <a:t> 11      12       </a:t>
                </a:r>
                <a:r>
                  <a:rPr lang="ru-RU" sz="900" b="1" dirty="0">
                    <a:solidFill>
                      <a:srgbClr val="FF0000"/>
                    </a:solidFill>
                  </a:rPr>
                  <a:t>13      14      15      16      17     </a:t>
                </a:r>
                <a:r>
                  <a:rPr lang="ru-RU" sz="900" b="1" dirty="0">
                    <a:solidFill>
                      <a:srgbClr val="0070C0"/>
                    </a:solidFill>
                  </a:rPr>
                  <a:t>18</a:t>
                </a:r>
                <a:r>
                  <a:rPr lang="ru-RU" sz="900" b="1" dirty="0">
                    <a:solidFill>
                      <a:srgbClr val="FF0000"/>
                    </a:solidFill>
                  </a:rPr>
                  <a:t>      19       </a:t>
                </a:r>
                <a:r>
                  <a:rPr lang="ru-RU" sz="900" b="1" dirty="0"/>
                  <a:t>М 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942867" y="5183261"/>
              <a:ext cx="7355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RYSC3</a:t>
              </a:r>
              <a:endPara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Стрелка вправо 33"/>
            <p:cNvSpPr/>
            <p:nvPr/>
          </p:nvSpPr>
          <p:spPr>
            <a:xfrm>
              <a:off x="1597614" y="5301773"/>
              <a:ext cx="484277" cy="5151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308" y="1280206"/>
            <a:ext cx="3207501" cy="19442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987" y="1269642"/>
            <a:ext cx="3477425" cy="19548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7285" y="4932457"/>
            <a:ext cx="660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Образцы 1-8, 10, 13-17, 19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несут ген </a:t>
            </a:r>
            <a:r>
              <a:rPr lang="en-US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Ry</a:t>
            </a:r>
            <a:r>
              <a:rPr lang="en-US" sz="1600" b="1" i="1" baseline="-25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adg</a:t>
            </a:r>
            <a:r>
              <a:rPr lang="ru-RU" sz="1600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устойчивости к вирусу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9, 11, 12, 18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несут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ген </a:t>
            </a:r>
            <a:r>
              <a:rPr lang="en-US" sz="1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Ry</a:t>
            </a:r>
            <a:r>
              <a:rPr lang="en-US" sz="1600" b="1" i="1" baseline="-25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adg</a:t>
            </a:r>
            <a:r>
              <a:rPr lang="ru-RU" sz="1600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i="1" baseline="-25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устойчивости к вирусу </a:t>
            </a:r>
            <a:r>
              <a:rPr lang="en-US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802313" y="476672"/>
            <a:ext cx="216217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технологии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7704" y="5877272"/>
            <a:ext cx="775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Генотипирование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сортов картофеля с помощью ДНК-маркеров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71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7279" y="1140521"/>
            <a:ext cx="7841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молекулярно-генетических и биоинженерных подходов для создания сортов картофеля с заданными свойствами 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2145542"/>
            <a:ext cx="8265695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ru-RU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уровня экспрессии гена нитрат-</a:t>
            </a:r>
            <a:r>
              <a:rPr lang="ru-RU" sz="165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редуктазы</a:t>
            </a:r>
            <a:r>
              <a:rPr lang="ru-RU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(NR) картофеля и определение состояния азотного питания растений в поле</a:t>
            </a:r>
            <a:r>
              <a:rPr lang="ru-RU" sz="16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4313" indent="-214313" algn="just">
              <a:buFont typeface="Wingdings" panose="05000000000000000000" pitchFamily="2" charset="2"/>
              <a:buChar char="§"/>
            </a:pPr>
            <a:endParaRPr lang="ru-RU" sz="16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ru-RU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уровня экспрессии индуцируемых жарой/засухой генов:</a:t>
            </a:r>
          </a:p>
          <a:p>
            <a:pPr lvl="0" algn="just"/>
            <a:r>
              <a:rPr lang="ru-RU" sz="16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16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basichelix</a:t>
            </a:r>
            <a:r>
              <a:rPr lang="ru-RU" sz="16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loop</a:t>
            </a:r>
            <a:r>
              <a:rPr lang="ru-RU" sz="16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helix transcription factor</a:t>
            </a:r>
            <a:r>
              <a:rPr lang="ru-RU" sz="16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BHLH</a:t>
            </a:r>
            <a:r>
              <a:rPr lang="ru-RU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3), </a:t>
            </a:r>
          </a:p>
          <a:p>
            <a:pPr lvl="0" algn="just"/>
            <a:r>
              <a:rPr lang="ru-RU" sz="16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е</a:t>
            </a:r>
            <a:r>
              <a:rPr lang="en-US" sz="16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thylene</a:t>
            </a:r>
            <a:r>
              <a:rPr lang="ru-RU" sz="16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responsive factors</a:t>
            </a:r>
            <a:r>
              <a:rPr lang="ru-RU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ERFs</a:t>
            </a:r>
            <a:r>
              <a:rPr lang="ru-RU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lvl="0" algn="just"/>
            <a:r>
              <a:rPr lang="ru-RU" sz="16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165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fructokinase</a:t>
            </a:r>
            <a:r>
              <a:rPr lang="ru-RU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lvl="0" algn="just"/>
            <a:r>
              <a:rPr lang="ru-RU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</a:t>
            </a:r>
            <a:r>
              <a:rPr 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chloroplast drought</a:t>
            </a:r>
            <a:r>
              <a:rPr lang="ru-RU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induced stress protein</a:t>
            </a:r>
            <a:r>
              <a:rPr lang="en-US" sz="165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CDSP</a:t>
            </a:r>
            <a:r>
              <a:rPr lang="ru-RU" sz="165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32), и др</a:t>
            </a:r>
            <a:r>
              <a:rPr lang="ru-RU" sz="16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65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5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r>
              <a:rPr lang="ru-RU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генно-инженерных конструкций                                                             (CRISPR/Cas9, </a:t>
            </a:r>
            <a:r>
              <a:rPr lang="en-US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TALENs) </a:t>
            </a:r>
            <a:r>
              <a:rPr lang="ru-RU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редактирования генома, </a:t>
            </a:r>
          </a:p>
          <a:p>
            <a:r>
              <a:rPr lang="ru-RU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например «выключения» (</a:t>
            </a:r>
            <a:r>
              <a:rPr lang="en-US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knockout) </a:t>
            </a:r>
            <a:r>
              <a:rPr lang="ru-RU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гена </a:t>
            </a:r>
          </a:p>
          <a:p>
            <a:r>
              <a:rPr lang="ru-RU" sz="16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6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VInv</a:t>
            </a:r>
            <a:r>
              <a:rPr lang="en-US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5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165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acuolar</a:t>
            </a:r>
            <a:r>
              <a:rPr lang="en-US" sz="165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5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5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nvertase</a:t>
            </a:r>
            <a:r>
              <a:rPr lang="en-US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ответственного за синтез </a:t>
            </a:r>
          </a:p>
          <a:p>
            <a:r>
              <a:rPr lang="ru-RU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редуцирующих сахаров.</a:t>
            </a:r>
            <a:r>
              <a:rPr lang="en-US" sz="165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5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buFont typeface="Wingdings" panose="05000000000000000000" pitchFamily="2" charset="2"/>
              <a:buChar char="§"/>
            </a:pPr>
            <a:endParaRPr lang="ru-RU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3392036"/>
            <a:ext cx="3500548" cy="26776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02313" y="476672"/>
            <a:ext cx="216217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технологии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07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605" y="4365320"/>
            <a:ext cx="2129396" cy="1944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20" y="4365320"/>
            <a:ext cx="2144396" cy="194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1" y="4365320"/>
            <a:ext cx="2298965" cy="1944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634" y="4365320"/>
            <a:ext cx="1758630" cy="1944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9445" y="1156682"/>
            <a:ext cx="5491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Вирусы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PVY, PVX, PLRV, PVS, PVM, PVA</a:t>
            </a:r>
            <a:endParaRPr lang="ru-RU" sz="2000" b="1" dirty="0">
              <a:solidFill>
                <a:srgbClr val="33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99445" y="2157824"/>
            <a:ext cx="750500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Бактерии   </a:t>
            </a:r>
            <a:endParaRPr 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кольцевая </a:t>
            </a:r>
            <a:r>
              <a:rPr lang="ru-RU" sz="2000" b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гниль</a:t>
            </a:r>
            <a:r>
              <a:rPr lang="ru-RU" sz="2000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i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Clavibacter michiganensis </a:t>
            </a:r>
            <a:r>
              <a:rPr lang="en-US" sz="2000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subsp</a:t>
            </a:r>
            <a:r>
              <a:rPr lang="ru-RU" sz="2000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i="1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sepedonicus</a:t>
            </a:r>
            <a:r>
              <a:rPr lang="en-US" sz="2000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sz="20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бурая гниль</a:t>
            </a:r>
            <a:r>
              <a:rPr lang="ru-RU" sz="2000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i="1" dirty="0" err="1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Ralstonia</a:t>
            </a:r>
            <a:r>
              <a:rPr lang="en-US" sz="2000" i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solanacearum</a:t>
            </a:r>
            <a:r>
              <a:rPr lang="en-US" sz="2000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 smtClean="0">
              <a:solidFill>
                <a:srgbClr val="33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мокрая гниль и </a:t>
            </a:r>
            <a:r>
              <a:rPr lang="en-US" sz="20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sz="20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чёрная ножка</a:t>
            </a:r>
            <a:r>
              <a:rPr lang="en-US" sz="20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sz="2000" b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i="1" dirty="0" err="1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Pectobacterium</a:t>
            </a:r>
            <a:r>
              <a:rPr lang="en-US" sz="2000" i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carotovorum</a:t>
            </a:r>
            <a:r>
              <a:rPr lang="en-US" sz="2000" i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 </a:t>
            </a:r>
            <a:r>
              <a:rPr lang="en-US" sz="2000" dirty="0" err="1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subsp</a:t>
            </a:r>
            <a:r>
              <a:rPr lang="ru-RU" sz="2000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i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carotovorum</a:t>
            </a:r>
            <a:r>
              <a:rPr lang="en-US" sz="2000" i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 atrosepticum, Dickeya </a:t>
            </a:r>
            <a:r>
              <a:rPr lang="en-US" sz="2000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spp</a:t>
            </a:r>
            <a:r>
              <a:rPr lang="en-US" sz="2000" i="1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Dickeya solani</a:t>
            </a:r>
            <a:r>
              <a:rPr lang="en-US" sz="2000" dirty="0" smtClean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rgbClr val="33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99444" y="1660738"/>
            <a:ext cx="5264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Вироид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веретеновидности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клубней </a:t>
            </a:r>
            <a:r>
              <a:rPr lang="ru-RU" sz="2000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PSTVd</a:t>
            </a:r>
            <a:r>
              <a:rPr lang="en-US" sz="2000" dirty="0">
                <a:solidFill>
                  <a:srgbClr val="33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solidFill>
                <a:srgbClr val="3399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876256" y="53938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качества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11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3912" y="1636837"/>
            <a:ext cx="291323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Иммуноферментный анализ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(ИФА)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28755" y="1636837"/>
            <a:ext cx="396457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Полимеразная цепная реакция в режиме реального времени </a:t>
            </a:r>
            <a:r>
              <a:rPr lang="en-US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зондами </a:t>
            </a:r>
            <a:r>
              <a:rPr lang="en-US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TaqMan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(ПЦР-РВ)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9" y="2347594"/>
            <a:ext cx="3482437" cy="23061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960" y="2612170"/>
            <a:ext cx="4337813" cy="20416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6952" y="4906035"/>
            <a:ext cx="1077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Вирусы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00677" y="4869160"/>
            <a:ext cx="4366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Бактерии,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вирусы и 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вироид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веретеновидности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клубней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78854" y="5601434"/>
            <a:ext cx="2584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Реагенты компании</a:t>
            </a:r>
          </a:p>
          <a:p>
            <a:pPr algn="ctr"/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Биореба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(Швейцария)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3656" y="5529426"/>
            <a:ext cx="23207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Реагенты компаний</a:t>
            </a:r>
          </a:p>
          <a:p>
            <a:pPr algn="ctr"/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Евроген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Синтол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076056" y="53938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молекулярной диагностики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44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780" y="1694530"/>
            <a:ext cx="2160000" cy="1540600"/>
          </a:xfrm>
          <a:prstGeom prst="rect">
            <a:avLst/>
          </a:prstGeom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1694530"/>
            <a:ext cx="2422971" cy="154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77597" y="3279614"/>
            <a:ext cx="2406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Модельные растения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0618" y="3213542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ПЦР-РВ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1380878" y="3525487"/>
            <a:ext cx="0" cy="722965"/>
          </a:xfrm>
          <a:prstGeom prst="straightConnector1">
            <a:avLst/>
          </a:prstGeom>
          <a:ln w="63500">
            <a:solidFill>
              <a:srgbClr val="339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6200775" y="2616818"/>
            <a:ext cx="468630" cy="0"/>
          </a:xfrm>
          <a:prstGeom prst="straightConnector1">
            <a:avLst/>
          </a:prstGeom>
          <a:ln w="63500">
            <a:solidFill>
              <a:srgbClr val="339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101" y="1694530"/>
            <a:ext cx="3167799" cy="178637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3288728" y="3540895"/>
            <a:ext cx="2558891" cy="707231"/>
            <a:chOff x="4396740" y="3872865"/>
            <a:chExt cx="3411855" cy="942975"/>
          </a:xfrm>
        </p:grpSpPr>
        <p:cxnSp>
          <p:nvCxnSpPr>
            <p:cNvPr id="12" name="Прямая со стрелкой 11"/>
            <p:cNvCxnSpPr/>
            <p:nvPr/>
          </p:nvCxnSpPr>
          <p:spPr>
            <a:xfrm>
              <a:off x="6096000" y="3872865"/>
              <a:ext cx="0" cy="843915"/>
            </a:xfrm>
            <a:prstGeom prst="straightConnector1">
              <a:avLst/>
            </a:prstGeom>
            <a:ln w="63500">
              <a:solidFill>
                <a:srgbClr val="339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H="1">
              <a:off x="4396740" y="3903345"/>
              <a:ext cx="1680210" cy="912495"/>
            </a:xfrm>
            <a:prstGeom prst="straightConnector1">
              <a:avLst/>
            </a:prstGeom>
            <a:ln w="63500">
              <a:solidFill>
                <a:srgbClr val="339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6111240" y="3901440"/>
              <a:ext cx="1697355" cy="908685"/>
            </a:xfrm>
            <a:prstGeom prst="straightConnector1">
              <a:avLst/>
            </a:prstGeom>
            <a:ln w="63500">
              <a:solidFill>
                <a:srgbClr val="3399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Рисунок 1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52" y="4299950"/>
            <a:ext cx="2970000" cy="1496022"/>
          </a:xfrm>
          <a:prstGeom prst="rect">
            <a:avLst/>
          </a:prstGeom>
        </p:spPr>
      </p:pic>
      <p:pic>
        <p:nvPicPr>
          <p:cNvPr id="16" name="Рисунок 15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8" r="22475"/>
          <a:stretch/>
        </p:blipFill>
        <p:spPr>
          <a:xfrm>
            <a:off x="292049" y="4299950"/>
            <a:ext cx="2970000" cy="14960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86961" y="5795972"/>
            <a:ext cx="2759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Полуселективные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6309" y="5867980"/>
            <a:ext cx="190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ДНК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1690" y="5807005"/>
            <a:ext cx="2040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Криосохранение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аликвот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образцов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98" y="4246281"/>
            <a:ext cx="1851406" cy="154969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24619" y="548680"/>
            <a:ext cx="513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проведения бактериальной диагностики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23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0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4275" y="1124744"/>
            <a:ext cx="62551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 100 лет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фаги есть везде, где есть бактерии, т.е. везде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потребляет огромное количество фагов с водой и пищей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 фагов существует на поверхности и внутри тела человека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распознают исключительно бактериальные рецепторы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абсолютно безопасны для человека и животных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широкое применение в медицине, ветеринарии и пищевой промышленности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28" y="4092520"/>
            <a:ext cx="3289076" cy="218958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21848" y="6294512"/>
            <a:ext cx="13580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dirty="0"/>
              <a:t>www.visualphotos.com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4168" y="6237312"/>
            <a:ext cx="11657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fineartamerica.com</a:t>
            </a:r>
            <a:endParaRPr lang="ru-RU" sz="900" dirty="0"/>
          </a:p>
        </p:txBody>
      </p:sp>
      <p:pic>
        <p:nvPicPr>
          <p:cNvPr id="14" name="Picture 29" descr="nrmicro2315-f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3"/>
          <a:stretch/>
        </p:blipFill>
        <p:spPr bwMode="auto">
          <a:xfrm>
            <a:off x="6579457" y="1124744"/>
            <a:ext cx="2313023" cy="304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01280" y="476672"/>
            <a:ext cx="453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Бактериофаги: Защита от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пектобактерий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0562" y="4077072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nature.com</a:t>
            </a:r>
            <a:endParaRPr lang="ru-RU" sz="9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092520"/>
            <a:ext cx="2919841" cy="21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5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86" y="2780928"/>
            <a:ext cx="2216842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49" y="2780928"/>
            <a:ext cx="3250692" cy="21590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337833" y="5013176"/>
            <a:ext cx="2811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900" dirty="0"/>
              <a:t>Бактериофаг </a:t>
            </a:r>
            <a:r>
              <a:rPr lang="en-US" altLang="ru-RU" sz="900" dirty="0"/>
              <a:t>PP28</a:t>
            </a:r>
            <a:r>
              <a:rPr lang="ru-RU" altLang="ru-RU" sz="900" dirty="0"/>
              <a:t> (</a:t>
            </a:r>
            <a:r>
              <a:rPr lang="en-US" altLang="ru-RU" sz="900" i="1" dirty="0"/>
              <a:t>D. solani</a:t>
            </a:r>
            <a:r>
              <a:rPr lang="ru-RU" altLang="ru-RU" sz="900" dirty="0"/>
              <a:t>). Куликов Е.Е. (ИНМИ</a:t>
            </a:r>
            <a:r>
              <a:rPr lang="en-US" altLang="ru-RU" sz="900" dirty="0"/>
              <a:t> </a:t>
            </a:r>
            <a:r>
              <a:rPr lang="ru-RU" altLang="ru-RU" sz="900" dirty="0"/>
              <a:t>РАН)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9172" y="5302949"/>
            <a:ext cx="6267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Собственная 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включает 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штаммов бактерий и </a:t>
            </a:r>
            <a:r>
              <a:rPr lang="en-US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фагов и постоянно пополняется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9172" y="1268760"/>
            <a:ext cx="842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бактерии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возбудители мокрой гнили и «чёрной ножки» -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пектолитические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бактерии родов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Pectobacterium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Dickeya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24" y="2780928"/>
            <a:ext cx="2820680" cy="216027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8327" y="5951021"/>
            <a:ext cx="8677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alt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фагами осуществляется на упаковочной линии мытого картофеля перед поставкой в торговые сети  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501280" y="476672"/>
            <a:ext cx="453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Бактериофаги: Защита от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пектобактерий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1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1129968"/>
            <a:ext cx="83891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спектра целевых бактерий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эффективных фагов (скрининг коллекции или выделение новых)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наработка фагов в промышленных масштабах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препарата бактериофагов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продукции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постоянный контроль эффективности обработки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9" y="3402288"/>
            <a:ext cx="3298000" cy="2619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484" y="3278991"/>
            <a:ext cx="2515063" cy="28143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25" y="3330280"/>
            <a:ext cx="1893252" cy="2619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628720" y="476672"/>
            <a:ext cx="428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Бактериофаги: Технология разработки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Line 7"/>
          <p:cNvSpPr>
            <a:spLocks noChangeShapeType="1"/>
          </p:cNvSpPr>
          <p:nvPr/>
        </p:nvSpPr>
        <p:spPr bwMode="auto">
          <a:xfrm>
            <a:off x="250825" y="6742113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7492" y="803047"/>
            <a:ext cx="8334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 – 2015 гг.. - Проект «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Агроиндустриальный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Парк»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Дмитровском районе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www.foodpark.ru/bitrix/templates/furniture_dark-blue/img/about/a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07" y="2597960"/>
            <a:ext cx="1377616" cy="74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foodpark.ru/bitrix/templates/furniture_dark-blue/img/about/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77" y="1221278"/>
            <a:ext cx="159067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www.foodpark.ru/bitrix/templates/furniture_dark-blue/img/about/a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20" y="4357578"/>
            <a:ext cx="1324591" cy="7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237" y="2402204"/>
            <a:ext cx="906780" cy="91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Логотип вверх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22" y="1404679"/>
            <a:ext cx="1401253" cy="41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4663" y="1817429"/>
            <a:ext cx="3002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Селекционно-генетический центр</a:t>
            </a:r>
          </a:p>
          <a:p>
            <a:pPr algn="ctr"/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оригинальных семян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3271441"/>
            <a:ext cx="3384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семян высоких 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массовых репродукций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овощей в севообороте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77213" y="5085184"/>
            <a:ext cx="35747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Сортировка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калибровка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упаковка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сырья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 на рынок инновационных продуктов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Дистрибуция 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в Москве и регионах РФ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512499" y="1817428"/>
            <a:ext cx="2246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 производство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бактериофагов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943439" y="3271441"/>
            <a:ext cx="3384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Вирусная и бактериальная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диагностики, химический анализ,</a:t>
            </a:r>
          </a:p>
          <a:p>
            <a:pPr algn="ctr"/>
            <a:r>
              <a:rPr lang="ru-RU" sz="1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биообогащение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623964" y="4382387"/>
            <a:ext cx="2023325" cy="686888"/>
            <a:chOff x="4788237" y="4556472"/>
            <a:chExt cx="2023325" cy="686888"/>
          </a:xfrm>
        </p:grpSpPr>
        <p:sp>
          <p:nvSpPr>
            <p:cNvPr id="23" name="TextBox 22"/>
            <p:cNvSpPr txBox="1"/>
            <p:nvPr/>
          </p:nvSpPr>
          <p:spPr>
            <a:xfrm>
              <a:off x="4932800" y="4720140"/>
              <a:ext cx="1878762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860792" y="4648132"/>
              <a:ext cx="1878762" cy="523220"/>
            </a:xfrm>
            <a:prstGeom prst="rect">
              <a:avLst/>
            </a:prstGeom>
            <a:solidFill>
              <a:srgbClr val="E5E5F7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88237" y="4556472"/>
              <a:ext cx="1878762" cy="523220"/>
            </a:xfrm>
            <a:prstGeom prst="rect">
              <a:avLst/>
            </a:prstGeom>
            <a:solidFill>
              <a:srgbClr val="FBE9C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Новые компании – резиденты 2015 г.</a:t>
              </a:r>
              <a:endPara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355976" y="5085184"/>
            <a:ext cx="41764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генно-инженерных конструкций,</a:t>
            </a:r>
          </a:p>
          <a:p>
            <a:pPr algn="ctr"/>
            <a:r>
              <a:rPr lang="ru-RU" sz="1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еквенирование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биоинформатика</a:t>
            </a:r>
            <a:endParaRPr lang="ru-RU" sz="14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с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 с заданными свойствами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вакцин и </a:t>
            </a:r>
            <a:r>
              <a:rPr lang="ru-RU" sz="1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фармпрепаратов</a:t>
            </a:r>
            <a:endParaRPr lang="ru-RU" sz="1400" dirty="0"/>
          </a:p>
        </p:txBody>
      </p:sp>
      <p:sp>
        <p:nvSpPr>
          <p:cNvPr id="28" name="Line 4"/>
          <p:cNvSpPr>
            <a:spLocks noChangeShapeType="1"/>
          </p:cNvSpPr>
          <p:nvPr/>
        </p:nvSpPr>
        <p:spPr bwMode="auto">
          <a:xfrm flipV="1">
            <a:off x="250824" y="476250"/>
            <a:ext cx="2809007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 flipV="1">
            <a:off x="6012160" y="476672"/>
            <a:ext cx="2808312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61" y="188715"/>
            <a:ext cx="2308999" cy="586560"/>
          </a:xfrm>
          <a:prstGeom prst="rect">
            <a:avLst/>
          </a:prstGeom>
        </p:spPr>
      </p:pic>
      <p:sp>
        <p:nvSpPr>
          <p:cNvPr id="15" name="Выгнутая вниз стрелка 14"/>
          <p:cNvSpPr/>
          <p:nvPr/>
        </p:nvSpPr>
        <p:spPr>
          <a:xfrm>
            <a:off x="3863319" y="3351385"/>
            <a:ext cx="1080120" cy="563241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Выгнутая вниз стрелка 31"/>
          <p:cNvSpPr/>
          <p:nvPr/>
        </p:nvSpPr>
        <p:spPr>
          <a:xfrm rot="10800000">
            <a:off x="3815916" y="2571897"/>
            <a:ext cx="1080120" cy="563241"/>
          </a:xfrm>
          <a:prstGeom prst="curved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Line 7"/>
          <p:cNvSpPr>
            <a:spLocks noChangeShapeType="1"/>
          </p:cNvSpPr>
          <p:nvPr/>
        </p:nvSpPr>
        <p:spPr bwMode="auto">
          <a:xfrm>
            <a:off x="250825" y="6742113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796642"/>
            <a:ext cx="74168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аучные направления и услуги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0826" y="1196752"/>
            <a:ext cx="88931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аркер-вспомогательная селекция и генетика картофеля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Генотипирование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сортов картофеля и с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 с помощью ДНК-маркеров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и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клональное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микроразмножение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растений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Вирусная и бактериальная диагностика с/х культур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генно-инженерных конструкций,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секвенирование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биоинформатика</a:t>
            </a:r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новых биотехнологий</a:t>
            </a:r>
          </a:p>
          <a:p>
            <a:pPr marL="342900" indent="-342900">
              <a:buFontTx/>
              <a:buChar char="-"/>
              <a:defRPr/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 flipV="1">
            <a:off x="250824" y="476250"/>
            <a:ext cx="2809007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6012160" y="476672"/>
            <a:ext cx="2808312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261" y="188715"/>
            <a:ext cx="2308999" cy="58656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3573016"/>
            <a:ext cx="58326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Производственные направления и продукты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3933056"/>
            <a:ext cx="88931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Миниклубни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оригинальные семена картофеля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Семена картофеля высоких и массовых репродукций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Столовый картофель и овощи, включая обогащенную йодом продукцию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Продукты  питания  из производимого  сырья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Бактериофаги для защиты сельскохозяйственной продукции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Диагностикумы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средства защиты растений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Фармпрепараты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растительного происхождения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sz="20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Фармпрепараты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бактериофагов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4098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9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0" name="Line 7"/>
          <p:cNvSpPr>
            <a:spLocks noChangeShapeType="1"/>
          </p:cNvSpPr>
          <p:nvPr/>
        </p:nvSpPr>
        <p:spPr bwMode="auto">
          <a:xfrm>
            <a:off x="250825" y="6524625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806950" y="404813"/>
            <a:ext cx="4373563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картофельной индустрии</a:t>
            </a:r>
            <a:endParaRPr lang="ru-RU" sz="1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Подзаголовок 2"/>
          <p:cNvSpPr txBox="1">
            <a:spLocks/>
          </p:cNvSpPr>
          <p:nvPr/>
        </p:nvSpPr>
        <p:spPr bwMode="auto">
          <a:xfrm>
            <a:off x="690563" y="1535385"/>
            <a:ext cx="827405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ru-RU" altLang="ru-RU" sz="2000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российской селекционной школы картофелеводства</a:t>
            </a:r>
          </a:p>
          <a:p>
            <a:pPr>
              <a:buFontTx/>
              <a:buAutoNum type="arabicPeriod"/>
            </a:pPr>
            <a:r>
              <a:rPr lang="ru-RU" altLang="ru-RU" sz="2000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полная зависимость производителей столового картофеля от импорта семян и внешнеполитической ситуации</a:t>
            </a:r>
          </a:p>
          <a:p>
            <a:pPr>
              <a:buFontTx/>
              <a:buAutoNum type="arabicPeriod"/>
            </a:pPr>
            <a:r>
              <a:rPr lang="ru-RU" altLang="ru-RU" sz="2000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снижение качества поставляемого в РФ по импорту  семенного картофеля</a:t>
            </a:r>
          </a:p>
          <a:p>
            <a:pPr>
              <a:buFontTx/>
              <a:buAutoNum type="arabicPeriod"/>
            </a:pPr>
            <a:r>
              <a:rPr lang="ru-RU" altLang="ru-RU" sz="2000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зараженность импортируемых семян картофеля бактериозами всех видов, заражение территории РФ новыми болезнями картофеля </a:t>
            </a:r>
          </a:p>
          <a:p>
            <a:pPr>
              <a:buFontTx/>
              <a:buAutoNum type="arabicPeriod"/>
            </a:pPr>
            <a:r>
              <a:rPr lang="ru-RU" altLang="ru-RU" sz="2000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эффективных механизмов контроля качества семенного </a:t>
            </a:r>
            <a:r>
              <a:rPr lang="ru-RU" altLang="ru-RU" sz="2000" dirty="0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картофеля и профессиональной </a:t>
            </a:r>
            <a:r>
              <a:rPr lang="ru-RU" altLang="ru-RU" sz="2000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диагностической  базы вирусных и бактериальных болезней картофеля</a:t>
            </a:r>
          </a:p>
          <a:p>
            <a:pPr>
              <a:buFontTx/>
              <a:buAutoNum type="arabicPeriod"/>
            </a:pPr>
            <a:r>
              <a:rPr lang="ru-RU" altLang="ru-RU" sz="2000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потери столового картофеля у сельхозпредприятий из-за низкого качества </a:t>
            </a:r>
            <a:r>
              <a:rPr lang="ru-RU" altLang="ru-RU" sz="2000" dirty="0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семян</a:t>
            </a:r>
            <a:endParaRPr lang="ru-RU" altLang="ru-RU" sz="2000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altLang="ru-RU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Line 7"/>
          <p:cNvSpPr>
            <a:spLocks noChangeShapeType="1"/>
          </p:cNvSpPr>
          <p:nvPr/>
        </p:nvSpPr>
        <p:spPr bwMode="auto">
          <a:xfrm>
            <a:off x="250825" y="6696075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548680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 СГЦ «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ДокаДжин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4628157"/>
            <a:ext cx="2665412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419872" y="6335742"/>
            <a:ext cx="277177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Биотехнологический комплекс 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880470"/>
              </p:ext>
            </p:extLst>
          </p:nvPr>
        </p:nvGraphicFramePr>
        <p:xfrm>
          <a:off x="374651" y="1339348"/>
          <a:ext cx="8374062" cy="30977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8348"/>
                <a:gridCol w="1596856"/>
                <a:gridCol w="1609429"/>
                <a:gridCol w="1609429"/>
              </a:tblGrid>
              <a:tr h="3377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Направления затрат, млн. руб.</a:t>
                      </a:r>
                    </a:p>
                    <a:p>
                      <a:pPr algn="ctr" fontAlgn="b"/>
                      <a:endParaRPr lang="ru-RU" sz="1400" b="0" i="0" u="none" strike="noStrike" baseline="0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2015 г.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 г.</a:t>
                      </a:r>
                      <a:endParaRPr lang="ru-RU" sz="1400" b="0" i="0" u="none" strike="noStrike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 г.</a:t>
                      </a:r>
                      <a:endParaRPr lang="ru-RU" sz="1400" b="0" i="0" u="none" strike="noStrike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88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Введенные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объекты инфраструктуры и их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реконструкция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</a:tr>
              <a:tr h="2549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Незавершенные объекты инфраструктуры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</a:tr>
              <a:tr h="2549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НИОКР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</a:tr>
              <a:tr h="2549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Технологическое  </a:t>
                      </a:r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</a:tr>
              <a:tr h="2549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Сельскохозяйственные машины и оборудование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</a:tr>
              <a:tr h="2549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Исходный семенной материал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/>
                </a:tc>
              </a:tr>
              <a:tr h="2549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Освоение и поддержание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 СГЦ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rgbClr val="E5E5F7"/>
                    </a:solidFill>
                  </a:tcPr>
                </a:tc>
              </a:tr>
              <a:tr h="2549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по периодам:</a:t>
                      </a:r>
                      <a:endParaRPr lang="ru-RU" sz="1400" b="1" i="0" u="none" strike="noStrike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</a:t>
                      </a:r>
                      <a:endParaRPr lang="ru-RU" sz="1400" b="1" i="0" u="none" strike="noStrike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400" b="1" i="0" u="none" strike="noStrike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  <a:endParaRPr lang="ru-RU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6560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ВСЕГО:</a:t>
                      </a:r>
                      <a:endParaRPr lang="ru-RU" sz="1400" b="1" i="0" u="none" strike="noStrike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</a:t>
                      </a:r>
                      <a:endParaRPr lang="ru-RU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baseline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i="0" u="none" strike="noStrike" baseline="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14" marR="7414" marT="7414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39750" y="6335742"/>
            <a:ext cx="277177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комплекс хранения семян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56176" y="6335742"/>
            <a:ext cx="2771775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kern="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Тепличный гидропонный комплекс</a:t>
            </a:r>
            <a:endParaRPr lang="ru-RU" sz="11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42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4628157"/>
            <a:ext cx="2681287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9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667845"/>
            <a:ext cx="2808288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94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4098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9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0" name="Line 7"/>
          <p:cNvSpPr>
            <a:spLocks noChangeShapeType="1"/>
          </p:cNvSpPr>
          <p:nvPr/>
        </p:nvSpPr>
        <p:spPr bwMode="auto">
          <a:xfrm>
            <a:off x="250825" y="6524625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5815062" y="404813"/>
            <a:ext cx="3077418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вопросы</a:t>
            </a:r>
            <a:endParaRPr lang="ru-RU" sz="1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3" name="Подзаголовок 2"/>
          <p:cNvSpPr txBox="1">
            <a:spLocks/>
          </p:cNvSpPr>
          <p:nvPr/>
        </p:nvSpPr>
        <p:spPr bwMode="auto">
          <a:xfrm>
            <a:off x="539552" y="1535385"/>
            <a:ext cx="827405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rabicPeriod"/>
            </a:pPr>
            <a:r>
              <a:rPr lang="ru-RU" altLang="ru-RU" sz="2400" dirty="0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Необходима поддержка и старт программы </a:t>
            </a:r>
            <a:r>
              <a:rPr lang="ru-RU" altLang="ru-RU" sz="2400" dirty="0" err="1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селекционно</a:t>
            </a:r>
            <a:r>
              <a:rPr lang="ru-RU" altLang="ru-RU" sz="2400" dirty="0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-генетических центров в растениеводстве со стороны федеральных и региональных органов</a:t>
            </a:r>
            <a:endParaRPr lang="ru-RU" altLang="ru-RU" sz="2400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rabicPeriod"/>
            </a:pPr>
            <a:r>
              <a:rPr lang="ru-RU" altLang="ru-RU" sz="2400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400" dirty="0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росить Министерство </a:t>
            </a:r>
            <a:r>
              <a:rPr lang="ru-RU" altLang="ru-RU" sz="2400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хозяйства Российской </a:t>
            </a:r>
            <a:r>
              <a:rPr lang="ru-RU" altLang="ru-RU" sz="2400" dirty="0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сформулировать тематику перспективных НИОКР в растениеводстве и определить порядок финансирования этих работ</a:t>
            </a:r>
            <a:endParaRPr lang="ru-RU" altLang="ru-RU" sz="2400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AutoNum type="arabicPeriod"/>
            </a:pPr>
            <a:r>
              <a:rPr lang="ru-RU" altLang="ru-RU" sz="2400" dirty="0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упрощение процедур ввоза зарубежного материала для научных исследований и сравнительного анализа: </a:t>
            </a:r>
            <a:r>
              <a:rPr lang="ru-RU" altLang="ru-RU" sz="2400" dirty="0" err="1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микрорастения</a:t>
            </a:r>
            <a:r>
              <a:rPr lang="ru-RU" altLang="ru-RU" sz="2400" dirty="0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400" dirty="0" err="1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миниклубни</a:t>
            </a:r>
            <a:r>
              <a:rPr lang="ru-RU" altLang="ru-RU" sz="2400" dirty="0" smtClean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гибриды, новые сорта – перейти на заявительный порядок процедур ввоза</a:t>
            </a:r>
            <a:endParaRPr lang="ru-RU" altLang="ru-RU" sz="2400" dirty="0">
              <a:solidFill>
                <a:srgbClr val="2222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76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Line 7"/>
          <p:cNvSpPr>
            <a:spLocks noChangeShapeType="1"/>
          </p:cNvSpPr>
          <p:nvPr/>
        </p:nvSpPr>
        <p:spPr bwMode="auto">
          <a:xfrm>
            <a:off x="250825" y="6524625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312988" y="404664"/>
            <a:ext cx="5651500" cy="59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Предпосылки реализации инновационного проекта </a:t>
            </a:r>
            <a:endParaRPr lang="ru-RU" sz="1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 bwMode="auto">
          <a:xfrm>
            <a:off x="576263" y="1628775"/>
            <a:ext cx="7956550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Объективная необходимость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семенного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картофеля</a:t>
            </a: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Потребность решения проблемы семеноводства картофеля в федеральном и региональном масштабе</a:t>
            </a:r>
          </a:p>
          <a:p>
            <a:pPr marL="0" indent="0">
              <a:buNone/>
              <a:defRPr/>
            </a:pPr>
            <a:endParaRPr lang="ru-RU" sz="24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инновационного и промышленного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 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дополнительный локомотив роста в АПК региона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6016" y="482700"/>
            <a:ext cx="4248597" cy="3540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7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ru-RU" sz="17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направления деятельности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5048" y="980728"/>
            <a:ext cx="8108950" cy="54322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5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создания – 1998 г.  Инициатор проекта «</a:t>
            </a:r>
            <a:r>
              <a:rPr lang="ru-RU" sz="165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Агроиндустриальный</a:t>
            </a:r>
            <a:r>
              <a:rPr lang="ru-RU" sz="165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Парк» - 2000 г.</a:t>
            </a:r>
          </a:p>
          <a:p>
            <a:pPr>
              <a:defRPr/>
            </a:pPr>
            <a:endParaRPr lang="ru-RU" sz="165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65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65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</a:t>
            </a:r>
            <a:r>
              <a:rPr lang="ru-RU" sz="16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в «мега-проекте» Министерства науки РФ - 2003-2005 гг., </a:t>
            </a:r>
            <a:r>
              <a:rPr lang="ru-RU" sz="165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проекты </a:t>
            </a:r>
            <a:r>
              <a:rPr lang="ru-RU" sz="16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Фондом содействия развитию малых форм предприятий – 2013-2015 гг..</a:t>
            </a:r>
          </a:p>
          <a:p>
            <a:pPr algn="just">
              <a:defRPr/>
            </a:pPr>
            <a:r>
              <a:rPr lang="ru-RU" sz="165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направления:</a:t>
            </a: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маркер-вспомогательная селекция и генетика картофеля</a:t>
            </a: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поддержание коллекции растений картофеля</a:t>
            </a: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r>
              <a:rPr lang="ru-RU" sz="1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клональное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микроразмножение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растений картофеля и производство миниклубней</a:t>
            </a: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r>
              <a:rPr lang="ru-RU" sz="14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генотипирование</a:t>
            </a: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сортов картофеля и с/х культур с помощью ДНК-маркеров</a:t>
            </a: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новых молекулярно-биологических методов и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биотехнологий</a:t>
            </a:r>
          </a:p>
          <a:p>
            <a:pPr marL="714375" lvl="1" indent="-257175" algn="just">
              <a:buFont typeface="Arial" panose="020B0604020202020204" pitchFamily="34" charset="0"/>
              <a:buChar char="•"/>
              <a:defRPr/>
            </a:pPr>
            <a:endParaRPr lang="ru-RU" sz="1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оригинальных семян картофеля</a:t>
            </a:r>
          </a:p>
          <a:p>
            <a:pPr algn="just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поддержание инфраструктуры проекта «</a:t>
            </a:r>
            <a:r>
              <a:rPr lang="ru-RU" sz="16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Агроиндустриальный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198" name="Line 7"/>
          <p:cNvSpPr>
            <a:spLocks noChangeShapeType="1"/>
          </p:cNvSpPr>
          <p:nvPr/>
        </p:nvSpPr>
        <p:spPr bwMode="auto">
          <a:xfrm>
            <a:off x="250825" y="6669088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8200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688632" cy="229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24125" y="476250"/>
            <a:ext cx="5440363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микроразмножение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миниклубни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" y="3205088"/>
            <a:ext cx="855821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Кооперация с ведущими селекционными центрами: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Cygnet Potato Breeders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(Шотландия),         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Norika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(Германия), 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Potato Company (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Нидерланды), Университет </a:t>
            </a:r>
            <a:r>
              <a:rPr lang="ru-RU" sz="15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Паннонии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(Венгрия)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Собственная коллекция из </a:t>
            </a:r>
            <a:r>
              <a:rPr lang="ru-RU" sz="1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сортов</a:t>
            </a:r>
          </a:p>
          <a:p>
            <a:pPr marL="257175" indent="-257175" algn="ctr">
              <a:buFont typeface="Arial" panose="020B0604020202020204" pitchFamily="34" charset="0"/>
              <a:buChar char="•"/>
              <a:defRPr/>
            </a:pP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до </a:t>
            </a:r>
            <a:r>
              <a:rPr lang="ru-RU" sz="1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</a:t>
            </a:r>
            <a:r>
              <a:rPr lang="ru-RU" sz="15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миниклубней</a:t>
            </a:r>
            <a:r>
              <a:rPr lang="ru-RU" sz="15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год</a:t>
            </a:r>
          </a:p>
        </p:txBody>
      </p:sp>
      <p:pic>
        <p:nvPicPr>
          <p:cNvPr id="9220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24744"/>
            <a:ext cx="272573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1124744"/>
            <a:ext cx="2513012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1124744"/>
            <a:ext cx="277495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Line 7"/>
          <p:cNvSpPr>
            <a:spLocks noChangeShapeType="1"/>
          </p:cNvSpPr>
          <p:nvPr/>
        </p:nvSpPr>
        <p:spPr bwMode="auto">
          <a:xfrm>
            <a:off x="250825" y="6669088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9226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293096"/>
            <a:ext cx="2178050" cy="22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293096"/>
            <a:ext cx="2341562" cy="22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293096"/>
            <a:ext cx="2160588" cy="22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5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Line 7"/>
          <p:cNvSpPr>
            <a:spLocks noChangeShapeType="1"/>
          </p:cNvSpPr>
          <p:nvPr/>
        </p:nvSpPr>
        <p:spPr bwMode="auto">
          <a:xfrm>
            <a:off x="250825" y="6742113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987228" y="508670"/>
            <a:ext cx="63373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селекционной программы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825" y="981075"/>
            <a:ext cx="8642350" cy="36925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столовым сортам картофеля: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Отличные вкусовые качества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урожайность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Жаро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 засухоустойчивость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Ранние сорта с улучшенными характеристиками хранения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Пригодность к мойке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устойчивость сортов к вирусам, бактериозам, фитофторозу, </a:t>
            </a:r>
            <a:r>
              <a:rPr lang="ru-RU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ризоктониозу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парше обыкновенной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к механическим воздействиям при уборке и сортировках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инновационных молекулярно-генетических и биотехнологических методов для сокращения цикла селекции, получения сортов с заданными качествами</a:t>
            </a:r>
          </a:p>
        </p:txBody>
      </p:sp>
      <p:pic>
        <p:nvPicPr>
          <p:cNvPr id="1024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4748213"/>
            <a:ext cx="25939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4748213"/>
            <a:ext cx="25939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748213"/>
            <a:ext cx="22320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Line 7"/>
          <p:cNvSpPr>
            <a:spLocks noChangeShapeType="1"/>
          </p:cNvSpPr>
          <p:nvPr/>
        </p:nvSpPr>
        <p:spPr bwMode="auto">
          <a:xfrm>
            <a:off x="250825" y="6524625"/>
            <a:ext cx="8713788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802313" y="476672"/>
            <a:ext cx="216217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2015 г.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48213"/>
            <a:ext cx="2447925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4746625"/>
            <a:ext cx="256857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46625"/>
            <a:ext cx="25908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250825" y="981075"/>
            <a:ext cx="8642350" cy="44323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второй очереди тепличного гидропонного комплекса – выход на годовую мощность 400 тыс. шт. миниклубней.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собственной коллекции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сортов, гибридов 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растений картофеля.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Полевые испытания 16 собственных гибридов,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– </a:t>
            </a: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CPB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Шотландия,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–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НИИКХ.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– 14 лучших сортов зарубежной селекции.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Госортоиспытания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собственных сортов.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собственных НИОКР по отработке технологий селекции: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безвирусного материала картофеля через культуру меристемы с применением хемо-, термотерапии, ингибиторов вирусов и индукторов устойчивости к вирусным заболеваниям;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маркер-вспомогательной селекции с использованием молекулярных маркеров для выявления доноров устойчивости к заболеваниям, а также «паспортизации» сортов;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редактирования генома растений картофеля для получения сортов с заданными качествами.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17656" y="548680"/>
            <a:ext cx="456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безвирусного материала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1052736"/>
            <a:ext cx="86635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посадочного материала через культуру апикальных меристем в сочетании с химиотерапией (РНК-ингибиторы, индукторы устойчивости) и термотерапией (+35</a:t>
            </a:r>
            <a:r>
              <a:rPr lang="ru-RU" sz="1500" b="1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430000" y="3830648"/>
            <a:ext cx="3934088" cy="1932976"/>
            <a:chOff x="-651680" y="4152497"/>
            <a:chExt cx="3841960" cy="1802263"/>
          </a:xfrm>
        </p:grpSpPr>
        <p:pic>
          <p:nvPicPr>
            <p:cNvPr id="4098" name="Picture 2" descr="Файл:Méristème couches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2055" y="4152497"/>
              <a:ext cx="2004577" cy="1379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-651680" y="5544391"/>
              <a:ext cx="3841960" cy="410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Апикальная меристема (0.2-0.5 мм)</a:t>
              </a:r>
            </a:p>
          </p:txBody>
        </p:sp>
      </p:grpSp>
      <p:pic>
        <p:nvPicPr>
          <p:cNvPr id="4100" name="Picture 4" descr="Картинки по запросу фото проросшего картофе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2" y="1784056"/>
            <a:ext cx="2376494" cy="186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891" y="1694686"/>
            <a:ext cx="2399566" cy="19586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936" y="3717032"/>
            <a:ext cx="1940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Термотерапия клубней</a:t>
            </a:r>
          </a:p>
        </p:txBody>
      </p:sp>
      <p:pic>
        <p:nvPicPr>
          <p:cNvPr id="12" name="Picture 10" descr="Фаг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50" y="4438752"/>
            <a:ext cx="2399566" cy="179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3717032"/>
            <a:ext cx="300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апикальных меристем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903" y="1772816"/>
            <a:ext cx="2835544" cy="18805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432" y="5714092"/>
            <a:ext cx="6228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растений на всех этапах получения оздоровленного материала на наличие вирусов с помощью ИФА и ПЦР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88224" y="3645024"/>
            <a:ext cx="2320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Выращивание 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растений-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регенерантов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1242" y="6271428"/>
            <a:ext cx="2167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миниклубней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20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46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гнутая влево стрелка 4"/>
          <p:cNvSpPr/>
          <p:nvPr/>
        </p:nvSpPr>
        <p:spPr>
          <a:xfrm>
            <a:off x="1913105" y="2523888"/>
            <a:ext cx="666482" cy="1193144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2503899"/>
            <a:ext cx="1926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Маркер-вспомогательная селекция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arker 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ssisted 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election</a:t>
            </a:r>
            <a:r>
              <a:rPr 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</a:t>
            </a:r>
            <a:r>
              <a:rPr 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15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862" y="1209185"/>
            <a:ext cx="6265770" cy="51001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3" y="77019"/>
            <a:ext cx="2376959" cy="798461"/>
          </a:xfrm>
          <a:prstGeom prst="rect">
            <a:avLst/>
          </a:prstGeom>
        </p:spPr>
      </p:pic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107950" y="476250"/>
            <a:ext cx="1079674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4"/>
          <p:cNvSpPr>
            <a:spLocks noChangeShapeType="1"/>
          </p:cNvSpPr>
          <p:nvPr/>
        </p:nvSpPr>
        <p:spPr bwMode="auto">
          <a:xfrm flipV="1">
            <a:off x="1547813" y="476250"/>
            <a:ext cx="7416800" cy="0"/>
          </a:xfrm>
          <a:prstGeom prst="line">
            <a:avLst/>
          </a:prstGeom>
          <a:noFill/>
          <a:ln w="222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802313" y="476672"/>
            <a:ext cx="216217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технологии</a:t>
            </a: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0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4408</TotalTime>
  <Words>1297</Words>
  <Application>Microsoft Office PowerPoint</Application>
  <PresentationFormat>Экран (4:3)</PresentationFormat>
  <Paragraphs>225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Mironov VA</dc:creator>
  <cp:lastModifiedBy>Alexander Chuenko</cp:lastModifiedBy>
  <cp:revision>412</cp:revision>
  <cp:lastPrinted>2015-08-16T08:45:54Z</cp:lastPrinted>
  <dcterms:created xsi:type="dcterms:W3CDTF">2014-09-22T18:12:10Z</dcterms:created>
  <dcterms:modified xsi:type="dcterms:W3CDTF">2015-10-04T15:32:36Z</dcterms:modified>
</cp:coreProperties>
</file>